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68" r:id="rId3"/>
    <p:sldId id="277" r:id="rId4"/>
    <p:sldId id="263" r:id="rId5"/>
    <p:sldId id="281" r:id="rId6"/>
    <p:sldId id="282" r:id="rId7"/>
    <p:sldId id="283" r:id="rId8"/>
    <p:sldId id="280" r:id="rId9"/>
    <p:sldId id="284" r:id="rId10"/>
    <p:sldId id="285" r:id="rId11"/>
    <p:sldId id="278" r:id="rId12"/>
    <p:sldId id="279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30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D43D16-06D3-4672-B006-A528526975A7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19D4CE-9411-4DF4-9B36-F191D12DA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378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FB047-4CBA-46A1-909D-6B2DC60EAF55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03970-BD29-4A16-A88C-6808CEA8491F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110C-0A7D-4E14-86C8-67C2D6B1EE43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D7FD1-6830-414E-8F98-C601F00F7016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D0EB4-707B-4D53-86C7-763554ACFC32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A91C-8161-4D61-97F0-F9C931BB9909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6A2B7-B165-4364-86C8-15ABFF92849D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428E9-B149-4E3B-B1F6-4ECB1ACDB9F9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B9A6-EB0E-4CC4-9AEB-EABB74A080EB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7775D-AE99-4D49-B0B9-5198A8CDFC0D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DC92-4DE3-41EA-AC24-1A15C8921CC8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F9A9D-0636-42C2-9D5F-F70ED6AF20B9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C56F9-DEEF-4861-830A-4D29ABEEDDDE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E246-73F4-4471-8C20-53A1A7B38C63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6AE4C-846B-4513-B1E6-2F57900F7E46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772-B96F-4566-AB6B-DC27E4AD28E8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EC464309-C0BD-49B7-BDA0-CF8470FE982A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ACF68DA-C7FE-4610-8BA8-B9F5FB2C3F62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rlz=1C1GCEA_enUS1020US1020&amp;sxsrf=APwXEdfwfouwZf7qc29GO29GM6NVd4xodw:1683228013837&amp;q=Aur%C3%A9lien+Geron&amp;stick=H4sIAAAAAAAAAONgVuLRT9c3NDSOt0w2yDJ5xGjOLfDyxz1hKb1Ja05eY9Tg4grOyC93zSvJLKkUkuJig7IEpPi4UDTyLGLldywtOrwyJzM1T8E9tSg_DwBp3r-KXAAAAA&amp;sa=X&amp;ved=2ahUKEwjdv9z-sNz-AhWeJEQIHRo3CmQQzIcDKAB6BAgrEAE" TargetMode="External"/><Relationship Id="rId2" Type="http://schemas.openxmlformats.org/officeDocument/2006/relationships/hyperlink" Target="https://www.kaggle.com/learn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F5C1E-1C02-4F10-B2F9-E6CFBC2CCE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225" y="159551"/>
            <a:ext cx="10859549" cy="2571753"/>
          </a:xfrm>
        </p:spPr>
        <p:txBody>
          <a:bodyPr>
            <a:normAutofit/>
          </a:bodyPr>
          <a:lstStyle/>
          <a:p>
            <a:r>
              <a:rPr lang="en-US" sz="4000" dirty="0"/>
              <a:t>Covid-19 Analysis and Introducing Prediction Algorithms in machine learning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8CF3BA-FF96-40F4-BAE5-4851F42F3B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270942" y="5241192"/>
            <a:ext cx="8676222" cy="1905000"/>
          </a:xfrm>
        </p:spPr>
        <p:txBody>
          <a:bodyPr/>
          <a:lstStyle/>
          <a:p>
            <a:r>
              <a:rPr lang="en-US" dirty="0"/>
              <a:t>Presenter: Arshia Ilaty</a:t>
            </a:r>
          </a:p>
          <a:p>
            <a:r>
              <a:rPr lang="en-US" dirty="0"/>
              <a:t>CS 631 – Spring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08C8D-13EA-4724-A586-828E6620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2D043C-6C20-4131-9782-D62935672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672" y="2731304"/>
            <a:ext cx="3470989" cy="404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082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122DE-FE7F-4A6A-AA30-7BEA5CA31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42" y="251847"/>
            <a:ext cx="7998617" cy="809787"/>
          </a:xfrm>
        </p:spPr>
        <p:txBody>
          <a:bodyPr/>
          <a:lstStyle/>
          <a:p>
            <a:r>
              <a:rPr lang="en-US" dirty="0"/>
              <a:t>Train LSTM on us 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7BDF1E-0495-46C6-A865-26C2C4D33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0084CB-856B-4372-A35D-039F7379E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807" y="212069"/>
            <a:ext cx="3630915" cy="64638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EDEE49-D5CF-487E-8E09-7C1D78D80B31}"/>
              </a:ext>
            </a:extLst>
          </p:cNvPr>
          <p:cNvSpPr txBox="1"/>
          <p:nvPr/>
        </p:nvSpPr>
        <p:spPr>
          <a:xfrm>
            <a:off x="321591" y="1522708"/>
            <a:ext cx="593197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MAE (Mean Absolute Error): 0.0634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Measures the average magnitude of the errors in a set of predictions, without considering their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LSTM model's predictions are off by about 6.34% from the actual values</a:t>
            </a:r>
          </a:p>
          <a:p>
            <a:endParaRPr lang="en-US" dirty="0"/>
          </a:p>
          <a:p>
            <a:r>
              <a:rPr lang="en-US" dirty="0"/>
              <a:t>MSE (Mean Squared Error): 0.0119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Measures the average squared difference between the predicted and actual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LSTM model's predictions are off by about 1.19% from the actual values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Difference: MSE gives more weight to larger errors than MAE</a:t>
            </a:r>
          </a:p>
        </p:txBody>
      </p:sp>
    </p:spTree>
    <p:extLst>
      <p:ext uri="{BB962C8B-B14F-4D97-AF65-F5344CB8AC3E}">
        <p14:creationId xmlns:p14="http://schemas.microsoft.com/office/powerpoint/2010/main" val="669177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52917-9D2D-4D0A-AD62-1C1508BC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719" y="18494"/>
            <a:ext cx="9982561" cy="1435480"/>
          </a:xfrm>
        </p:spPr>
        <p:txBody>
          <a:bodyPr/>
          <a:lstStyle/>
          <a:p>
            <a:r>
              <a:rPr lang="en-US" dirty="0"/>
              <a:t>prediction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0BCF-16E2-4C17-89CE-01E03666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EAD82A-DE97-4BB2-9F7D-6D166425B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62" y="1293962"/>
            <a:ext cx="5655093" cy="40975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CF5F13-503C-43E7-95AF-9DF001796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93962"/>
            <a:ext cx="5905207" cy="40975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305E6D-E18E-483B-8017-41FC46A9D8D2}"/>
              </a:ext>
            </a:extLst>
          </p:cNvPr>
          <p:cNvSpPr txBox="1"/>
          <p:nvPr/>
        </p:nvSpPr>
        <p:spPr>
          <a:xfrm>
            <a:off x="6272041" y="5564038"/>
            <a:ext cx="5553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Absolute Error(MAE): 14989630.117149115 </a:t>
            </a:r>
          </a:p>
        </p:txBody>
      </p:sp>
    </p:spTree>
    <p:extLst>
      <p:ext uri="{BB962C8B-B14F-4D97-AF65-F5344CB8AC3E}">
        <p14:creationId xmlns:p14="http://schemas.microsoft.com/office/powerpoint/2010/main" val="2952039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52917-9D2D-4D0A-AD62-1C1508BC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719" y="18494"/>
            <a:ext cx="9982561" cy="1435480"/>
          </a:xfrm>
        </p:spPr>
        <p:txBody>
          <a:bodyPr/>
          <a:lstStyle/>
          <a:p>
            <a:r>
              <a:rPr lang="en-US" dirty="0"/>
              <a:t>prediction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0BCF-16E2-4C17-89CE-01E03666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EBED17-E3B1-43A4-B0C7-C617842D0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55" y="1453973"/>
            <a:ext cx="5542692" cy="40161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D1A1545-5871-4CAF-AEE3-1F5C92E9E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592" y="1453973"/>
            <a:ext cx="5906652" cy="408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5916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C8F6F-2B1B-4472-AA9E-BE34F9A2C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1136" y="-71781"/>
            <a:ext cx="8877983" cy="1553617"/>
          </a:xfrm>
        </p:spPr>
        <p:txBody>
          <a:bodyPr/>
          <a:lstStyle/>
          <a:p>
            <a:pPr algn="ctr"/>
            <a:r>
              <a:rPr lang="en-US" dirty="0"/>
              <a:t>References and credits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85822-46F1-438E-B4A0-C8B650748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7210" y="2017753"/>
            <a:ext cx="8686801" cy="3621959"/>
          </a:xfrm>
        </p:spPr>
        <p:txBody>
          <a:bodyPr/>
          <a:lstStyle/>
          <a:p>
            <a:pPr marL="457200" indent="-457200" algn="l">
              <a:buFont typeface="+mj-lt"/>
              <a:buAutoNum type="arabicPeriod"/>
            </a:pPr>
            <a:r>
              <a:rPr lang="en-US" dirty="0">
                <a:effectLst/>
              </a:rPr>
              <a:t>Kaggle crash course (</a:t>
            </a:r>
            <a:r>
              <a:rPr lang="en-US" dirty="0">
                <a:effectLst/>
                <a:hlinkClick r:id="rId2"/>
              </a:rPr>
              <a:t>https://www.kaggle.com/learn</a:t>
            </a:r>
            <a:r>
              <a:rPr lang="en-US" dirty="0">
                <a:effectLst/>
              </a:rPr>
              <a:t>) + Notebooks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>
                <a:effectLst/>
              </a:rPr>
              <a:t>Hands-on Machine learning with </a:t>
            </a:r>
            <a:r>
              <a:rPr lang="en-US" dirty="0" err="1">
                <a:effectLst/>
              </a:rPr>
              <a:t>Scikit</a:t>
            </a:r>
            <a:r>
              <a:rPr lang="en-US" dirty="0">
                <a:effectLst/>
              </a:rPr>
              <a:t>-learn, </a:t>
            </a:r>
            <a:r>
              <a:rPr lang="en-US" dirty="0" err="1">
                <a:effectLst/>
              </a:rPr>
              <a:t>Keras</a:t>
            </a:r>
            <a:r>
              <a:rPr lang="en-US" dirty="0">
                <a:effectLst/>
              </a:rPr>
              <a:t>, and TensorFlow Written by </a:t>
            </a:r>
            <a:r>
              <a:rPr lang="en-US" dirty="0" err="1">
                <a:effectLst/>
                <a:hlinkClick r:id="rId3"/>
              </a:rPr>
              <a:t>Geron</a:t>
            </a:r>
            <a:r>
              <a:rPr lang="en-US" dirty="0">
                <a:effectLst/>
                <a:hlinkClick r:id="rId3"/>
              </a:rPr>
              <a:t> </a:t>
            </a:r>
            <a:r>
              <a:rPr lang="en-US" dirty="0" err="1">
                <a:effectLst/>
                <a:hlinkClick r:id="rId3"/>
              </a:rPr>
              <a:t>Aurelien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(O'Reilly</a:t>
            </a:r>
            <a:r>
              <a:rPr lang="en-US" dirty="0">
                <a:effectLst/>
              </a:rPr>
              <a:t>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>
                <a:effectLst/>
              </a:rPr>
              <a:t>GitHub repositories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>
                <a:effectLst/>
              </a:rPr>
              <a:t>Medium posts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>
                <a:effectLst/>
              </a:rPr>
              <a:t>Papers are mentioned in my report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5A6505-06C8-4D46-8457-831C3CCD0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0125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2FE42-4E80-4999-A85C-8ABFE7E02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05" y="1645219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Questions, concerns, comments?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48F6A1-0C00-483F-8785-3E6D51FBF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6D07EA-C9F2-4FB3-A939-D2472CDFCA04}"/>
              </a:ext>
            </a:extLst>
          </p:cNvPr>
          <p:cNvSpPr txBox="1">
            <a:spLocks/>
          </p:cNvSpPr>
          <p:nvPr/>
        </p:nvSpPr>
        <p:spPr>
          <a:xfrm>
            <a:off x="1159181" y="3692904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36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685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6F377-4529-486F-93F7-33C2E1A3C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81658"/>
            <a:ext cx="9905999" cy="1202421"/>
          </a:xfrm>
        </p:spPr>
        <p:txBody>
          <a:bodyPr>
            <a:normAutofit/>
          </a:bodyPr>
          <a:lstStyle/>
          <a:p>
            <a:r>
              <a:rPr lang="en-US" sz="3600" b="1" dirty="0"/>
              <a:t>introduction: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C5623A-A5CD-40E8-BCEF-0D28B2D22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371571"/>
            <a:ext cx="9906000" cy="4502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Preprocess phase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Understanding the data and its types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Handling missing values(null) and duplicated rows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Data cleaning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Scaling and normalization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Feature  selection and engineering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5B3A6-2FF2-4276-801C-EC0E83FA5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B477B7-FE5F-42EA-90CE-ABB765533793}"/>
              </a:ext>
            </a:extLst>
          </p:cNvPr>
          <p:cNvSpPr/>
          <p:nvPr/>
        </p:nvSpPr>
        <p:spPr>
          <a:xfrm>
            <a:off x="1141410" y="3909675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Algorithm selection and training phase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LSTM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ARIMA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SARIMA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PROPHET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SVM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Polynomial Regression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Bayesian Ridge Polynomial Regression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D2AA62-87D7-4F8D-A75A-153F4DB4D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609" y="3909675"/>
            <a:ext cx="3605402" cy="250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2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52917-9D2D-4D0A-AD62-1C1508BC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4" y="-108140"/>
            <a:ext cx="12139750" cy="1435480"/>
          </a:xfrm>
        </p:spPr>
        <p:txBody>
          <a:bodyPr>
            <a:normAutofit/>
          </a:bodyPr>
          <a:lstStyle/>
          <a:p>
            <a:r>
              <a:rPr lang="en-US" sz="2800" dirty="0"/>
              <a:t>correlation matrix for feature selection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0BCF-16E2-4C17-89CE-01E03666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9F19BA-AA0D-4DD1-8D2E-0BB7B6644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529" y="973716"/>
            <a:ext cx="7610947" cy="577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1856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52917-9D2D-4D0A-AD62-1C1508BC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719" y="18494"/>
            <a:ext cx="9982561" cy="958429"/>
          </a:xfrm>
        </p:spPr>
        <p:txBody>
          <a:bodyPr/>
          <a:lstStyle/>
          <a:p>
            <a:pPr algn="ctr"/>
            <a:r>
              <a:rPr lang="en-US" dirty="0"/>
              <a:t>Confirmed Cases per country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0BCF-16E2-4C17-89CE-01E03666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C864D2-A2EA-4E6D-A7C0-4E3CEA531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092" y="976923"/>
            <a:ext cx="5274025" cy="540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998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52917-9D2D-4D0A-AD62-1C1508BC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719" y="18494"/>
            <a:ext cx="9982561" cy="1435480"/>
          </a:xfrm>
        </p:spPr>
        <p:txBody>
          <a:bodyPr/>
          <a:lstStyle/>
          <a:p>
            <a:pPr algn="ctr"/>
            <a:r>
              <a:rPr lang="en-US" dirty="0"/>
              <a:t>Confirmed Cases for different countries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0BCF-16E2-4C17-89CE-01E03666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ABE1BB-4700-4D9F-ABA0-5341D2F6C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437" y="1501419"/>
            <a:ext cx="3697212" cy="37884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DD6220-E96C-441B-8D4A-A03265455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393" y="1501419"/>
            <a:ext cx="3697212" cy="37884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D6DC25-C479-47FE-A0E0-CCFC3C75C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2350" y="1501419"/>
            <a:ext cx="3697213" cy="378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84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52917-9D2D-4D0A-AD62-1C1508BC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719" y="18494"/>
            <a:ext cx="9982561" cy="1435480"/>
          </a:xfrm>
        </p:spPr>
        <p:txBody>
          <a:bodyPr/>
          <a:lstStyle/>
          <a:p>
            <a:pPr algn="ctr"/>
            <a:r>
              <a:rPr lang="en-US" dirty="0"/>
              <a:t>Confirmed Cases for different countries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0BCF-16E2-4C17-89CE-01E03666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5C30C02-BC4B-4E66-8A52-8E4BEC149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3523" y="1499081"/>
            <a:ext cx="3855736" cy="3950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FB3D04C-E5CF-4F7F-A838-04880F13C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222" y="1499081"/>
            <a:ext cx="3855735" cy="395089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1EF183-1DE6-4066-AF54-46CECF22C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825" y="1499080"/>
            <a:ext cx="3855736" cy="395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2811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52917-9D2D-4D0A-AD62-1C1508BC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719" y="18494"/>
            <a:ext cx="9982561" cy="1435480"/>
          </a:xfrm>
        </p:spPr>
        <p:txBody>
          <a:bodyPr/>
          <a:lstStyle/>
          <a:p>
            <a:r>
              <a:rPr lang="en-US" dirty="0"/>
              <a:t>United kingdom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0BCF-16E2-4C17-89CE-01E03666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8E715B-2B4F-48BA-836F-720C49DA7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41" y="1214410"/>
            <a:ext cx="4790203" cy="490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0908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52917-9D2D-4D0A-AD62-1C1508BC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719" y="18494"/>
            <a:ext cx="9982561" cy="1435480"/>
          </a:xfrm>
        </p:spPr>
        <p:txBody>
          <a:bodyPr/>
          <a:lstStyle/>
          <a:p>
            <a:r>
              <a:rPr lang="en-US" dirty="0"/>
              <a:t>United states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0BCF-16E2-4C17-89CE-01E03666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401637-F0FA-4699-9EB1-91C4311F5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5" y="1172459"/>
            <a:ext cx="4404378" cy="45130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9A7DD8-9067-4A5B-9663-CCAA894A5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4099" y="1099897"/>
            <a:ext cx="7456171" cy="478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06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122DE-FE7F-4A6A-AA30-7BEA5CA31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66" y="219634"/>
            <a:ext cx="4031531" cy="2644589"/>
          </a:xfrm>
        </p:spPr>
        <p:txBody>
          <a:bodyPr/>
          <a:lstStyle/>
          <a:p>
            <a:r>
              <a:rPr lang="en-US" dirty="0"/>
              <a:t>The US </a:t>
            </a:r>
            <a:r>
              <a:rPr lang="en-US" dirty="0" err="1"/>
              <a:t>covid</a:t>
            </a:r>
            <a:r>
              <a:rPr lang="en-US" dirty="0"/>
              <a:t> map with the help of Python Folium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7BDF1E-0495-46C6-A865-26C2C4D33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1A64CF-718D-498E-A892-07B215A04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0681" y="329805"/>
            <a:ext cx="6268914" cy="619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699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22546</TotalTime>
  <Words>265</Words>
  <Application>Microsoft Office PowerPoint</Application>
  <PresentationFormat>Widescreen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Century Gothic</vt:lpstr>
      <vt:lpstr>Mesh</vt:lpstr>
      <vt:lpstr>Covid-19 Analysis and Introducing Prediction Algorithms in machine learning</vt:lpstr>
      <vt:lpstr>introduction:</vt:lpstr>
      <vt:lpstr>correlation matrix for feature selection and engineering</vt:lpstr>
      <vt:lpstr>Confirmed Cases per country</vt:lpstr>
      <vt:lpstr>Confirmed Cases for different countries</vt:lpstr>
      <vt:lpstr>Confirmed Cases for different countries</vt:lpstr>
      <vt:lpstr>United kingdom analysis</vt:lpstr>
      <vt:lpstr>United states analysis</vt:lpstr>
      <vt:lpstr>The US covid map with the help of Python Folium</vt:lpstr>
      <vt:lpstr>Train LSTM on us dataset</vt:lpstr>
      <vt:lpstr>prediction</vt:lpstr>
      <vt:lpstr>prediction</vt:lpstr>
      <vt:lpstr>References and credits</vt:lpstr>
      <vt:lpstr>Questions, concerns, comments?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Arshia Ilaty</dc:creator>
  <cp:lastModifiedBy>Arshia Ilaty</cp:lastModifiedBy>
  <cp:revision>73</cp:revision>
  <dcterms:created xsi:type="dcterms:W3CDTF">2022-12-19T20:59:31Z</dcterms:created>
  <dcterms:modified xsi:type="dcterms:W3CDTF">2023-05-04T22:58:44Z</dcterms:modified>
</cp:coreProperties>
</file>

<file path=docProps/thumbnail.jpeg>
</file>